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8" r:id="rId3"/>
    <p:sldId id="258" r:id="rId4"/>
    <p:sldId id="261" r:id="rId5"/>
    <p:sldId id="270" r:id="rId6"/>
    <p:sldId id="269" r:id="rId7"/>
    <p:sldId id="271" r:id="rId8"/>
    <p:sldId id="26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A624"/>
    <a:srgbClr val="4E3A37"/>
    <a:srgbClr val="DEAB2B"/>
    <a:srgbClr val="B1D19A"/>
    <a:srgbClr val="BBCD6C"/>
    <a:srgbClr val="B4C7E7"/>
    <a:srgbClr val="F2EDDA"/>
    <a:srgbClr val="AAC524"/>
    <a:srgbClr val="EBAD49"/>
    <a:srgbClr val="1597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7372" autoAdjust="0"/>
  </p:normalViewPr>
  <p:slideViewPr>
    <p:cSldViewPr snapToGrid="0" showGuides="1">
      <p:cViewPr varScale="1">
        <p:scale>
          <a:sx n="56" d="100"/>
          <a:sy n="56" d="100"/>
        </p:scale>
        <p:origin x="12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6" d="100"/>
          <a:sy n="56" d="100"/>
        </p:scale>
        <p:origin x="199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64503-B720-435A-8D58-14A538DAF67A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80D4E5-2877-4B99-8593-75594C3FC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789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Hello kon papa!!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200" dirty="0" smtClean="0">
              <a:effectLst/>
              <a:latin typeface="Calibri" panose="020F0502020204030204" pitchFamily="34" charset="0"/>
              <a:ea typeface="Times New Roman" panose="02020603050405020304" pitchFamily="18" charset="0"/>
              <a:cs typeface="DaunPenh" panose="01010101010101010101" pitchFamily="2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Waking up each morning feeling energized, with a spring in your step and a clear mind, ready to start the day. </a:t>
            </a:r>
            <a:endParaRPr lang="en-US" sz="1200" dirty="0" smtClean="0">
              <a:effectLst/>
              <a:latin typeface="Calibri" panose="020F0502020204030204" pitchFamily="34" charset="0"/>
              <a:ea typeface="Times New Roman" panose="02020603050405020304" pitchFamily="18" charset="0"/>
              <a:cs typeface="DaunPenh" panose="01010101010101010101" pitchFamily="2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That's the power of healthy and well-balanced food!!</a:t>
            </a:r>
            <a:endParaRPr lang="en-US" sz="1000" dirty="0" smtClean="0">
              <a:effectLst/>
              <a:latin typeface="Calibri" panose="020F0502020204030204" pitchFamily="34" charset="0"/>
              <a:ea typeface="Times New Roman" panose="02020603050405020304" pitchFamily="18" charset="0"/>
              <a:cs typeface="DaunPenh" panose="01010101010101010101" pitchFamily="2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dirty="0" smtClea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US" sz="1800" b="1" dirty="0" smtClean="0">
              <a:effectLst/>
              <a:latin typeface="Calibri" panose="020F0502020204030204" pitchFamily="34" charset="0"/>
              <a:ea typeface="Times New Roman" panose="02020603050405020304" pitchFamily="18" charset="0"/>
              <a:cs typeface="DaunPenh" panose="01010101010101010101" pitchFamily="2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 smtClea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US" sz="1800" b="1" dirty="0" smtClean="0">
              <a:effectLst/>
              <a:latin typeface="Calibri" panose="020F0502020204030204" pitchFamily="34" charset="0"/>
              <a:ea typeface="Times New Roman" panose="02020603050405020304" pitchFamily="18" charset="0"/>
              <a:cs typeface="DaunPenh" panose="01010101010101010101" pitchFamily="2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Who wants to learn more? </a:t>
            </a:r>
            <a:r>
              <a:rPr lang="en-US" sz="1800" b="1" i="1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(Raise your hand)</a:t>
            </a:r>
            <a:endParaRPr lang="en-US" sz="1800" b="1" dirty="0" smtClean="0">
              <a:effectLst/>
              <a:latin typeface="Calibri" panose="020F0502020204030204" pitchFamily="34" charset="0"/>
              <a:ea typeface="Times New Roman" panose="02020603050405020304" pitchFamily="18" charset="0"/>
              <a:cs typeface="DaunPenh" panose="01010101010101010101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80D4E5-2877-4B99-8593-75594C3FC0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506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Today, I’m “</a:t>
            </a:r>
            <a:r>
              <a:rPr lang="en-US" sz="1200" b="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KHLORP</a:t>
            </a:r>
            <a:r>
              <a:rPr lang="en-US" sz="1200" b="0" baseline="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VEAK “ </a:t>
            </a:r>
            <a:r>
              <a:rPr lang="en-US" sz="12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from PNC,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200" dirty="0" smtClean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I stand before you today to convince about the remarkable benefits of </a:t>
            </a:r>
            <a:r>
              <a:rPr lang="en-US" sz="1200" b="1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adopting a healthy food lifestyle. </a:t>
            </a:r>
            <a:endParaRPr lang="en-US" sz="1200" dirty="0" smtClean="0">
              <a:effectLst/>
              <a:latin typeface="Calibri" panose="020F0502020204030204" pitchFamily="34" charset="0"/>
              <a:ea typeface="Times New Roman" panose="02020603050405020304" pitchFamily="18" charset="0"/>
              <a:cs typeface="DaunPenh" panose="01010101010101010101" pitchFamily="2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 smtClea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US" sz="1200" dirty="0" smtClean="0">
              <a:effectLst/>
              <a:latin typeface="Calibri" panose="020F0502020204030204" pitchFamily="34" charset="0"/>
              <a:ea typeface="Times New Roman" panose="02020603050405020304" pitchFamily="18" charset="0"/>
              <a:cs typeface="DaunPenh" panose="01010101010101010101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80D4E5-2877-4B99-8593-75594C3FC0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7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 a world where fast food and processed meals have become the norm, it's crucial to recognize the advantages that healthy eating can bring to our lives. </a:t>
            </a:r>
            <a:endParaRPr lang="en-US" sz="1200" dirty="0" smtClean="0">
              <a:effectLst/>
              <a:latin typeface="Calibri" panose="020F0502020204030204" pitchFamily="34" charset="0"/>
              <a:ea typeface="Times New Roman" panose="02020603050405020304" pitchFamily="18" charset="0"/>
              <a:cs typeface="DaunPenh" panose="01010101010101010101" pitchFamily="2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 smtClea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US" sz="1200" dirty="0" smtClean="0">
              <a:effectLst/>
              <a:latin typeface="Calibri" panose="020F0502020204030204" pitchFamily="34" charset="0"/>
              <a:ea typeface="Times New Roman" panose="02020603050405020304" pitchFamily="18" charset="0"/>
              <a:cs typeface="DaunPenh" panose="01010101010101010101" pitchFamily="2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So, let me prove you today that </a:t>
            </a:r>
            <a:r>
              <a:rPr lang="en-US" sz="1200" dirty="0" smtClea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healthy </a:t>
            </a:r>
            <a:r>
              <a:rPr lang="en-US" sz="12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food is about </a:t>
            </a:r>
            <a:r>
              <a:rPr lang="en-US" sz="1200" b="1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good health</a:t>
            </a:r>
            <a:r>
              <a:rPr lang="en-US" sz="12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sz="1200" b="1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good mental</a:t>
            </a:r>
            <a:r>
              <a:rPr lang="en-US" sz="12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and give you </a:t>
            </a:r>
            <a:r>
              <a:rPr lang="en-US" sz="1200" b="1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more productivity</a:t>
            </a:r>
            <a:r>
              <a:rPr lang="en-US" sz="12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in your studies</a:t>
            </a:r>
            <a:endParaRPr lang="en-US" sz="1200" dirty="0" smtClean="0">
              <a:effectLst/>
              <a:latin typeface="Calibri" panose="020F0502020204030204" pitchFamily="34" charset="0"/>
              <a:ea typeface="Times New Roman" panose="02020603050405020304" pitchFamily="18" charset="0"/>
              <a:cs typeface="DaunPenh" panose="01010101010101010101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80D4E5-2877-4B99-8593-75594C3FC0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8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Most of the nutriments required by your body comes from:</a:t>
            </a:r>
            <a:endParaRPr lang="en-US" sz="1200" dirty="0" smtClean="0">
              <a:effectLst/>
              <a:latin typeface="Calibri" panose="020F0502020204030204" pitchFamily="34" charset="0"/>
              <a:ea typeface="Times New Roman" panose="02020603050405020304" pitchFamily="18" charset="0"/>
              <a:cs typeface="DaunPenh" panose="01010101010101010101" pitchFamily="2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egoe UI" panose="020B0502040204020203" pitchFamily="34" charset="0"/>
              <a:buChar char="-"/>
            </a:pPr>
            <a:r>
              <a:rPr lang="en-US" sz="12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Fruit and vegetable</a:t>
            </a:r>
            <a:endParaRPr lang="km-KH" sz="1200" dirty="0" smtClean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" panose="020B0502040204020203" pitchFamily="34" charset="0"/>
              <a:buChar char="-"/>
              <a:tabLst/>
              <a:defRPr/>
            </a:pPr>
            <a:r>
              <a:rPr lang="en-US" sz="12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Whole grains</a:t>
            </a:r>
            <a:endParaRPr lang="en-US" sz="1200" dirty="0" smtClean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egoe UI" panose="020B0502040204020203" pitchFamily="34" charset="0"/>
              <a:buChar char="-"/>
            </a:pPr>
            <a:r>
              <a:rPr lang="en-US" sz="12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Proteins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" panose="020B0502040204020203" pitchFamily="34" charset="0"/>
              <a:buChar char="-"/>
              <a:tabLst/>
              <a:defRPr/>
            </a:pPr>
            <a:r>
              <a:rPr lang="en-US" sz="12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So, a balanced diet packed with </a:t>
            </a:r>
            <a:r>
              <a:rPr lang="en-US" sz="1200" b="1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fruits</a:t>
            </a:r>
            <a:r>
              <a:rPr lang="en-US" sz="12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sz="1200" b="1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vegetables</a:t>
            </a:r>
            <a:r>
              <a:rPr lang="en-US" sz="12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whole </a:t>
            </a:r>
            <a:r>
              <a:rPr lang="en-US" sz="1200" b="1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grains</a:t>
            </a:r>
            <a:r>
              <a:rPr lang="en-US" sz="12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and lean </a:t>
            </a:r>
            <a:r>
              <a:rPr lang="en-US" sz="1200" b="1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proteins</a:t>
            </a:r>
            <a:r>
              <a:rPr lang="en-US" sz="12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provides us with essential nutrients, vitamins, and minerals. </a:t>
            </a:r>
            <a:endParaRPr lang="en-US" sz="1200" dirty="0" smtClean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egoe UI" panose="020B0502040204020203" pitchFamily="34" charset="0"/>
              <a:buChar char="-"/>
            </a:pPr>
            <a:r>
              <a:rPr lang="en-US" sz="1200" kern="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These nutrients help strengthen our immune system, reducing the risk of illness and ensuring our bodies function </a:t>
            </a:r>
            <a:r>
              <a:rPr lang="en-US" sz="1200" b="1" kern="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optimally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egoe UI" panose="020B0502040204020203" pitchFamily="34" charset="0"/>
              <a:buChar char="-"/>
            </a:pPr>
            <a:r>
              <a:rPr lang="en-US" sz="1200" b="1" kern="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But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egoe UI" panose="020B0502040204020203" pitchFamily="34" charset="0"/>
              <a:buChar char="-"/>
            </a:pPr>
            <a:r>
              <a:rPr lang="en-US" sz="1200" kern="0" dirty="0" smtClean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Let s prove it with science</a:t>
            </a:r>
            <a:r>
              <a:rPr lang="en-US" sz="1200" kern="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!</a:t>
            </a:r>
            <a:endParaRPr lang="en-US" sz="1200" b="1" dirty="0" smtClean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egoe UI" panose="020B0502040204020203" pitchFamily="34" charset="0"/>
              <a:buChar char="-"/>
            </a:pPr>
            <a:endParaRPr lang="en-US" sz="1200" dirty="0" smtClean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80D4E5-2877-4B99-8593-75594C3FC0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469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 suggests that certain nutrients found in healthy foods, such as omega-3 fatty acids and antioxidants, play a vital role in supporting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brain health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reducing the risk of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cognitive decline.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Studies have shown that individuals who consume a nutritious diet are less likely to experience mental health disorders such as depression and anxiety.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80D4E5-2877-4B99-8593-75594C3FC0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760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 recent study has proved that a healthy diet can lower the risk of chronic diseases like:</a:t>
            </a:r>
            <a:endParaRPr lang="en-US" sz="1200" dirty="0" smtClean="0">
              <a:effectLst/>
              <a:latin typeface="Calibri" panose="020F0502020204030204" pitchFamily="34" charset="0"/>
              <a:ea typeface="Times New Roman" panose="02020603050405020304" pitchFamily="18" charset="0"/>
              <a:cs typeface="DaunPenh" panose="01010101010101010101" pitchFamily="2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egoe UI" panose="020B0502040204020203" pitchFamily="34" charset="0"/>
              <a:buChar char="-"/>
            </a:pPr>
            <a:r>
              <a:rPr lang="en-US" sz="12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heart disease</a:t>
            </a:r>
            <a:endParaRPr lang="en-US" sz="1200" dirty="0" smtClean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egoe UI" panose="020B0502040204020203" pitchFamily="34" charset="0"/>
              <a:buChar char="-"/>
            </a:pPr>
            <a:r>
              <a:rPr lang="en-US" sz="12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diabetes</a:t>
            </a:r>
            <a:endParaRPr lang="en-US" sz="1200" dirty="0" smtClean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egoe UI" panose="020B0502040204020203" pitchFamily="34" charset="0"/>
              <a:buChar char="-"/>
            </a:pPr>
            <a:r>
              <a:rPr lang="en-US" sz="12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certain types of cancer</a:t>
            </a:r>
            <a:endParaRPr lang="en-US" sz="1200" dirty="0" smtClean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 smtClea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US" sz="1200" dirty="0" smtClean="0">
              <a:effectLst/>
              <a:latin typeface="Calibri" panose="020F0502020204030204" pitchFamily="34" charset="0"/>
              <a:ea typeface="Times New Roman" panose="02020603050405020304" pitchFamily="18" charset="0"/>
              <a:cs typeface="DaunPenh" panose="01010101010101010101" pitchFamily="2" charset="0"/>
            </a:endParaRPr>
          </a:p>
          <a:p>
            <a:r>
              <a:rPr lang="en-US" sz="1200" kern="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As you can see on this graph, the people with a balanced </a:t>
            </a:r>
            <a:r>
              <a:rPr lang="en-US" sz="1200" b="1" kern="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have 4 time less diabete </a:t>
            </a:r>
            <a:r>
              <a:rPr lang="en-US" sz="1200" kern="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than people eating fast food every day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80D4E5-2877-4B99-8593-75594C3FC0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23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need gas to drive a car, right?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a car, healthy eating fuels our bodies and minds, enhancing our energy levels and productivity.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 urge each one of you to prioritize your health and make conscious choices when it comes to the food you consume!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80D4E5-2877-4B99-8593-75594C3FC0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748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80D4E5-2877-4B99-8593-75594C3FC0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77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8A72-367F-496C-859C-5586560EF63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2B0B8-D87E-4F4D-B0AC-2CD86B9C6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37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8A72-367F-496C-859C-5586560EF63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2B0B8-D87E-4F4D-B0AC-2CD86B9C6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649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8A72-367F-496C-859C-5586560EF63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2B0B8-D87E-4F4D-B0AC-2CD86B9C6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90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8A72-367F-496C-859C-5586560EF63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2B0B8-D87E-4F4D-B0AC-2CD86B9C6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725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8A72-367F-496C-859C-5586560EF63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2B0B8-D87E-4F4D-B0AC-2CD86B9C6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53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8A72-367F-496C-859C-5586560EF63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2B0B8-D87E-4F4D-B0AC-2CD86B9C6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027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8A72-367F-496C-859C-5586560EF63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2B0B8-D87E-4F4D-B0AC-2CD86B9C6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78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8A72-367F-496C-859C-5586560EF63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2B0B8-D87E-4F4D-B0AC-2CD86B9C6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81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8A72-367F-496C-859C-5586560EF63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2B0B8-D87E-4F4D-B0AC-2CD86B9C6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425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8A72-367F-496C-859C-5586560EF63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2B0B8-D87E-4F4D-B0AC-2CD86B9C6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250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8A72-367F-496C-859C-5586560EF63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2B0B8-D87E-4F4D-B0AC-2CD86B9C6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78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E8A72-367F-496C-859C-5586560EF63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92B0B8-D87E-4F4D-B0AC-2CD86B9C6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50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5.png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7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6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  <a:alpha val="8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ទម្លាប់ពេលព្រឹក ៨ យ៉ាងគ្នាយើងគួរផ្លាស់ប្តូរដើម្បីប្រយោជន៍សុខភាព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73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  <a:alpha val="7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ញ៉ាំចេកជំនួយអាហារ ៣ ពេល មិនដល់១សប្ដាហ៍ ស្រកបានជាង ៤ គីឡូក្រាម - សុខក្រម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391" r="100000">
                        <a14:foregroundMark x1="85313" y1="14844" x2="85313" y2="14844"/>
                        <a14:foregroundMark x1="86250" y1="26250" x2="86250" y2="26250"/>
                        <a14:foregroundMark x1="85938" y1="34375" x2="85938" y2="34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633" y="3851878"/>
            <a:ext cx="3775076" cy="188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47750" y="647700"/>
            <a:ext cx="107061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HEALTHY FOOD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47750" y="2171193"/>
            <a:ext cx="5574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HOW CAN FOOD </a:t>
            </a:r>
            <a:r>
              <a:rPr lang="en-US" sz="3600" b="1" dirty="0" smtClean="0">
                <a:solidFill>
                  <a:srgbClr val="DEAB2B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IMPACT</a:t>
            </a:r>
            <a:endParaRPr lang="en-US" sz="3600" b="1" dirty="0">
              <a:solidFill>
                <a:srgbClr val="DEAB2B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86462" y="2620736"/>
            <a:ext cx="5212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YOUR BODY &amp; MIND</a:t>
            </a: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?</a:t>
            </a:r>
            <a:endParaRPr 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4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  <a:alpha val="7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https://asset3e.ams.com.kh/cdn-cgi/imagedelivery/tuHueqswQqac5hoQ41sK8g/c4424de5-5c8c-4456-4030-78b7acf85f00/w=2560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Hexagon 17"/>
          <p:cNvSpPr/>
          <p:nvPr/>
        </p:nvSpPr>
        <p:spPr>
          <a:xfrm>
            <a:off x="4462895" y="1885950"/>
            <a:ext cx="3592379" cy="2486170"/>
          </a:xfrm>
          <a:prstGeom prst="hexagon">
            <a:avLst/>
          </a:prstGeom>
          <a:solidFill>
            <a:srgbClr val="BA9360"/>
          </a:solidFill>
          <a:ln w="38100">
            <a:solidFill>
              <a:srgbClr val="BA93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662055" y="1940646"/>
            <a:ext cx="3186545" cy="238125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B788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IS​​ THAT </a:t>
            </a:r>
            <a:endParaRPr lang="km-KH" sz="3200" dirty="0" smtClean="0">
              <a:solidFill>
                <a:schemeClr val="tx1"/>
              </a:solidFill>
            </a:endParaRPr>
          </a:p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THE</a:t>
            </a:r>
            <a:r>
              <a:rPr lang="en-US" sz="3200" dirty="0" smtClean="0">
                <a:solidFill>
                  <a:srgbClr val="FF0000"/>
                </a:solidFill>
              </a:rPr>
              <a:t> </a:t>
            </a:r>
            <a:r>
              <a:rPr lang="en-US" sz="3200" dirty="0" smtClean="0">
                <a:solidFill>
                  <a:srgbClr val="CCA624"/>
                </a:solidFill>
              </a:rPr>
              <a:t>NORM?</a:t>
            </a:r>
            <a:endParaRPr lang="en-US" sz="3200" dirty="0">
              <a:solidFill>
                <a:srgbClr val="CCA6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5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  <a:alpha val="8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03942" y="1036905"/>
            <a:ext cx="8902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What your body needs mostly is…</a:t>
            </a:r>
          </a:p>
        </p:txBody>
      </p:sp>
      <p:cxnSp>
        <p:nvCxnSpPr>
          <p:cNvPr id="7" name="Straight Arrow Connector 6"/>
          <p:cNvCxnSpPr>
            <a:endCxn id="12" idx="1"/>
          </p:cNvCxnSpPr>
          <p:nvPr/>
        </p:nvCxnSpPr>
        <p:spPr>
          <a:xfrm flipV="1">
            <a:off x="2617520" y="3719563"/>
            <a:ext cx="785812" cy="200055"/>
          </a:xfrm>
          <a:prstGeom prst="straightConnector1">
            <a:avLst/>
          </a:prstGeom>
          <a:ln w="38100">
            <a:solidFill>
              <a:srgbClr val="EB41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403332" y="3519508"/>
            <a:ext cx="73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50%</a:t>
            </a:r>
            <a:endParaRPr lang="en-US" sz="2000" dirty="0"/>
          </a:p>
        </p:txBody>
      </p:sp>
      <p:pic>
        <p:nvPicPr>
          <p:cNvPr id="4102" name="Picture 6" descr="nutrition standards and implementation guid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051" y="3621949"/>
            <a:ext cx="2600325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 flipV="1">
            <a:off x="5657363" y="3898948"/>
            <a:ext cx="876300" cy="184666"/>
          </a:xfrm>
          <a:prstGeom prst="straightConnector1">
            <a:avLst/>
          </a:prstGeom>
          <a:ln w="38100">
            <a:solidFill>
              <a:srgbClr val="F34A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576525" y="3714282"/>
            <a:ext cx="831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30%</a:t>
            </a:r>
            <a:endParaRPr lang="en-US" sz="2400" dirty="0"/>
          </a:p>
        </p:txBody>
      </p:sp>
      <p:pic>
        <p:nvPicPr>
          <p:cNvPr id="4112" name="Picture 16" descr="Wheats Reduce Week's Pullback On Frid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38" b="95693" l="0" r="90000">
                        <a14:backgroundMark x1="31500" y1="63670" x2="31500" y2="63670"/>
                        <a14:backgroundMark x1="45500" y1="67603" x2="45500" y2="67603"/>
                        <a14:backgroundMark x1="40375" y1="67603" x2="40375" y2="67603"/>
                        <a14:backgroundMark x1="35625" y1="62921" x2="35625" y2="62921"/>
                        <a14:backgroundMark x1="31000" y1="62921" x2="31000" y2="62921"/>
                        <a14:backgroundMark x1="23750" y1="63670" x2="23750" y2="63670"/>
                        <a14:backgroundMark x1="25750" y1="62172" x2="25750" y2="62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695" y="3819726"/>
            <a:ext cx="3087246" cy="2060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/>
          <p:cNvCxnSpPr/>
          <p:nvPr/>
        </p:nvCxnSpPr>
        <p:spPr>
          <a:xfrm flipV="1">
            <a:off x="9874129" y="3819590"/>
            <a:ext cx="620812" cy="356357"/>
          </a:xfrm>
          <a:prstGeom prst="straightConnector1">
            <a:avLst/>
          </a:prstGeom>
          <a:ln w="38100">
            <a:solidFill>
              <a:srgbClr val="FD5B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421508" y="3518564"/>
            <a:ext cx="769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20%</a:t>
            </a:r>
            <a:endParaRPr lang="en-US" dirty="0"/>
          </a:p>
        </p:txBody>
      </p:sp>
      <p:pic>
        <p:nvPicPr>
          <p:cNvPr id="4114" name="Picture 18" descr="Product | Green O Farm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84" y="3264642"/>
            <a:ext cx="2390548" cy="246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89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  <a:alpha val="8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3555" y="897191"/>
            <a:ext cx="84544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Essential foods help the </a:t>
            </a:r>
            <a:r>
              <a:rPr lang="en-US" sz="4800" dirty="0" smtClean="0"/>
              <a:t>body is...</a:t>
            </a:r>
            <a:endParaRPr lang="en-US" sz="4800" dirty="0"/>
          </a:p>
        </p:txBody>
      </p:sp>
      <p:sp>
        <p:nvSpPr>
          <p:cNvPr id="58" name="Freeform 57"/>
          <p:cNvSpPr/>
          <p:nvPr/>
        </p:nvSpPr>
        <p:spPr>
          <a:xfrm rot="2292495">
            <a:off x="3866257" y="3030845"/>
            <a:ext cx="2588753" cy="1579639"/>
          </a:xfrm>
          <a:custGeom>
            <a:avLst/>
            <a:gdLst>
              <a:gd name="connsiteX0" fmla="*/ 0 w 2680904"/>
              <a:gd name="connsiteY0" fmla="*/ 298606 h 1600582"/>
              <a:gd name="connsiteX1" fmla="*/ 168 w 2680904"/>
              <a:gd name="connsiteY1" fmla="*/ 298482 h 1600582"/>
              <a:gd name="connsiteX2" fmla="*/ 2305085 w 2680904"/>
              <a:gd name="connsiteY2" fmla="*/ 619939 h 1600582"/>
              <a:gd name="connsiteX3" fmla="*/ 2679455 w 2680904"/>
              <a:gd name="connsiteY3" fmla="*/ 1553343 h 1600582"/>
              <a:gd name="connsiteX4" fmla="*/ 2680904 w 2680904"/>
              <a:gd name="connsiteY4" fmla="*/ 1600582 h 1600582"/>
              <a:gd name="connsiteX5" fmla="*/ 1064097 w 2680904"/>
              <a:gd name="connsiteY5" fmla="*/ 1600582 h 1600582"/>
              <a:gd name="connsiteX6" fmla="*/ 0 w 2680904"/>
              <a:gd name="connsiteY6" fmla="*/ 298606 h 160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80904" h="1600582">
                <a:moveTo>
                  <a:pt x="0" y="298606"/>
                </a:moveTo>
                <a:lnTo>
                  <a:pt x="168" y="298482"/>
                </a:lnTo>
                <a:cubicBezTo>
                  <a:pt x="743495" y="-195517"/>
                  <a:pt x="1742704" y="-68162"/>
                  <a:pt x="2305085" y="619939"/>
                </a:cubicBezTo>
                <a:cubicBezTo>
                  <a:pt x="2530037" y="895179"/>
                  <a:pt x="2653153" y="1221053"/>
                  <a:pt x="2679455" y="1553343"/>
                </a:cubicBezTo>
                <a:lnTo>
                  <a:pt x="2680904" y="1600582"/>
                </a:lnTo>
                <a:lnTo>
                  <a:pt x="1064097" y="1600582"/>
                </a:lnTo>
                <a:lnTo>
                  <a:pt x="0" y="298606"/>
                </a:lnTo>
                <a:close/>
              </a:path>
            </a:pathLst>
          </a:custGeom>
          <a:solidFill>
            <a:srgbClr val="B5CB40">
              <a:alpha val="66000"/>
            </a:srgbClr>
          </a:solidFill>
          <a:ln>
            <a:solidFill>
              <a:srgbClr val="B7D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Body</a:t>
            </a:r>
          </a:p>
        </p:txBody>
      </p:sp>
      <p:sp>
        <p:nvSpPr>
          <p:cNvPr id="57" name="Freeform 56"/>
          <p:cNvSpPr/>
          <p:nvPr/>
        </p:nvSpPr>
        <p:spPr>
          <a:xfrm rot="2355535">
            <a:off x="2819361" y="2503118"/>
            <a:ext cx="1662782" cy="2539260"/>
          </a:xfrm>
          <a:custGeom>
            <a:avLst/>
            <a:gdLst>
              <a:gd name="connsiteX0" fmla="*/ 523693 w 1541832"/>
              <a:gd name="connsiteY0" fmla="*/ 0 h 2539260"/>
              <a:gd name="connsiteX1" fmla="*/ 1541832 w 1541832"/>
              <a:gd name="connsiteY1" fmla="*/ 1245745 h 2539260"/>
              <a:gd name="connsiteX2" fmla="*/ 594132 w 1541832"/>
              <a:gd name="connsiteY2" fmla="*/ 2539260 h 2539260"/>
              <a:gd name="connsiteX3" fmla="*/ 497837 w 1541832"/>
              <a:gd name="connsiteY3" fmla="*/ 2453040 h 2539260"/>
              <a:gd name="connsiteX4" fmla="*/ 379741 w 1541832"/>
              <a:gd name="connsiteY4" fmla="*/ 2322915 h 2539260"/>
              <a:gd name="connsiteX5" fmla="*/ 523542 w 1541832"/>
              <a:gd name="connsiteY5" fmla="*/ 137 h 2539260"/>
              <a:gd name="connsiteX6" fmla="*/ 523693 w 1541832"/>
              <a:gd name="connsiteY6" fmla="*/ 0 h 2539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1832" h="2539260">
                <a:moveTo>
                  <a:pt x="523693" y="0"/>
                </a:moveTo>
                <a:lnTo>
                  <a:pt x="1541832" y="1245745"/>
                </a:lnTo>
                <a:lnTo>
                  <a:pt x="594132" y="2539260"/>
                </a:lnTo>
                <a:lnTo>
                  <a:pt x="497837" y="2453040"/>
                </a:lnTo>
                <a:cubicBezTo>
                  <a:pt x="456667" y="2412169"/>
                  <a:pt x="417234" y="2368788"/>
                  <a:pt x="379741" y="2322915"/>
                </a:cubicBezTo>
                <a:cubicBezTo>
                  <a:pt x="-182639" y="1634814"/>
                  <a:pt x="-108539" y="630250"/>
                  <a:pt x="523542" y="137"/>
                </a:cubicBezTo>
                <a:lnTo>
                  <a:pt x="523693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Brain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2" name="Freeform 51"/>
          <p:cNvSpPr/>
          <p:nvPr/>
        </p:nvSpPr>
        <p:spPr>
          <a:xfrm rot="2525552">
            <a:off x="2794282" y="4427247"/>
            <a:ext cx="2477639" cy="1575086"/>
          </a:xfrm>
          <a:custGeom>
            <a:avLst/>
            <a:gdLst>
              <a:gd name="connsiteX0" fmla="*/ 958308 w 2572361"/>
              <a:gd name="connsiteY0" fmla="*/ 0 h 1508781"/>
              <a:gd name="connsiteX1" fmla="*/ 2572361 w 2572361"/>
              <a:gd name="connsiteY1" fmla="*/ 0 h 1508781"/>
              <a:gd name="connsiteX2" fmla="*/ 2557649 w 2572361"/>
              <a:gd name="connsiteY2" fmla="*/ 90718 h 1508781"/>
              <a:gd name="connsiteX3" fmla="*/ 1938173 w 2572361"/>
              <a:gd name="connsiteY3" fmla="*/ 1103197 h 1508781"/>
              <a:gd name="connsiteX4" fmla="*/ 18167 w 2572361"/>
              <a:gd name="connsiteY4" fmla="*/ 1318548 h 1508781"/>
              <a:gd name="connsiteX5" fmla="*/ 0 w 2572361"/>
              <a:gd name="connsiteY5" fmla="*/ 1307994 h 1508781"/>
              <a:gd name="connsiteX6" fmla="*/ 958308 w 2572361"/>
              <a:gd name="connsiteY6" fmla="*/ 0 h 150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2361" h="1508781">
                <a:moveTo>
                  <a:pt x="958308" y="0"/>
                </a:moveTo>
                <a:lnTo>
                  <a:pt x="2572361" y="0"/>
                </a:lnTo>
                <a:lnTo>
                  <a:pt x="2557649" y="90718"/>
                </a:lnTo>
                <a:cubicBezTo>
                  <a:pt x="2476852" y="472977"/>
                  <a:pt x="2267701" y="833876"/>
                  <a:pt x="1938173" y="1103197"/>
                </a:cubicBezTo>
                <a:cubicBezTo>
                  <a:pt x="1373269" y="1564889"/>
                  <a:pt x="615044" y="1626329"/>
                  <a:pt x="18167" y="1318548"/>
                </a:cubicBezTo>
                <a:lnTo>
                  <a:pt x="0" y="1307994"/>
                </a:lnTo>
                <a:lnTo>
                  <a:pt x="958308" y="0"/>
                </a:lnTo>
                <a:close/>
              </a:path>
            </a:pathLst>
          </a:custGeom>
          <a:solidFill>
            <a:srgbClr val="A9D18E">
              <a:alpha val="75000"/>
            </a:srgbClr>
          </a:solidFill>
          <a:ln>
            <a:solidFill>
              <a:srgbClr val="A9D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Antioxidants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6228950" y="4178939"/>
            <a:ext cx="1888761" cy="20986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AF2916-51D7-1AE4-AA9B-F587B4DB55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176" y="3531975"/>
            <a:ext cx="1419421" cy="1419421"/>
          </a:xfrm>
          <a:prstGeom prst="ellipse">
            <a:avLst/>
          </a:prstGeom>
          <a:ln w="6350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26681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7" grpId="0" animBg="1"/>
      <p:bldP spid="52" grpId="0" animBg="1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  <a:alpha val="8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43987" y="644577"/>
            <a:ext cx="9398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Open Sans" pitchFamily="2" charset="0"/>
                <a:ea typeface="Open Sans" pitchFamily="2" charset="0"/>
                <a:cs typeface="Open Sans" pitchFamily="2" charset="0"/>
              </a:rPr>
              <a:t>Consuming Fruits </a:t>
            </a:r>
            <a:r>
              <a:rPr lang="en-US" sz="36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reduce risks </a:t>
            </a:r>
            <a:r>
              <a:rPr lang="en-US" sz="3600" dirty="0">
                <a:latin typeface="Open Sans" pitchFamily="2" charset="0"/>
                <a:ea typeface="Open Sans" pitchFamily="2" charset="0"/>
                <a:cs typeface="Open Sans" pitchFamily="2" charset="0"/>
              </a:rPr>
              <a:t>for </a:t>
            </a:r>
            <a:r>
              <a:rPr lang="en-US" sz="36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diabetes</a:t>
            </a:r>
            <a:endParaRPr lang="en-US" sz="36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E267082-0336-248F-DD9C-0934E36D564B}"/>
              </a:ext>
            </a:extLst>
          </p:cNvPr>
          <p:cNvGrpSpPr/>
          <p:nvPr/>
        </p:nvGrpSpPr>
        <p:grpSpPr>
          <a:xfrm>
            <a:off x="2960511" y="2503796"/>
            <a:ext cx="2301075" cy="3872055"/>
            <a:chOff x="3026708" y="2156617"/>
            <a:chExt cx="2037722" cy="318691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EA7E85A-B2AF-55E7-E60E-19B4BCF07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26708" y="3265579"/>
              <a:ext cx="426837" cy="101191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7F00F08-A8D9-95C2-24F2-79D58121C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50000"/>
            </a:blip>
            <a:stretch>
              <a:fillRect/>
            </a:stretch>
          </p:blipFill>
          <p:spPr>
            <a:xfrm>
              <a:off x="4104193" y="4317267"/>
              <a:ext cx="426837" cy="101191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1EAB048-F807-D79D-59F3-0797AA347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50000"/>
            </a:blip>
            <a:stretch>
              <a:fillRect/>
            </a:stretch>
          </p:blipFill>
          <p:spPr>
            <a:xfrm>
              <a:off x="4637592" y="4317266"/>
              <a:ext cx="426837" cy="101191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40CF7F8-898A-66B5-9215-8BF05414A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0793" y="4317266"/>
              <a:ext cx="426837" cy="101191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BCBE2A0-F544-8719-0A46-7AA54C2A0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50000"/>
            </a:blip>
            <a:stretch>
              <a:fillRect/>
            </a:stretch>
          </p:blipFill>
          <p:spPr>
            <a:xfrm>
              <a:off x="4113089" y="3244115"/>
              <a:ext cx="426837" cy="101191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431583B-064F-146D-6280-47211978C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889" y="4331613"/>
              <a:ext cx="426837" cy="101191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0FEFFE4-C318-1F8D-F5A1-53C8FDF14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50000"/>
            </a:blip>
            <a:stretch>
              <a:fillRect/>
            </a:stretch>
          </p:blipFill>
          <p:spPr>
            <a:xfrm>
              <a:off x="4637593" y="3244115"/>
              <a:ext cx="426837" cy="101191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E536D08-1EAF-C6E6-3F30-4639C5242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50000"/>
            </a:blip>
            <a:stretch>
              <a:fillRect/>
            </a:stretch>
          </p:blipFill>
          <p:spPr>
            <a:xfrm>
              <a:off x="3560109" y="2156619"/>
              <a:ext cx="426837" cy="101191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D12914B-450C-C830-A5B6-715CC552D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50000"/>
            </a:blip>
            <a:stretch>
              <a:fillRect/>
            </a:stretch>
          </p:blipFill>
          <p:spPr>
            <a:xfrm>
              <a:off x="4637593" y="2156618"/>
              <a:ext cx="426837" cy="101191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726514F-DB91-46C5-E8A1-40F51AE8A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50000"/>
            </a:blip>
            <a:stretch>
              <a:fillRect/>
            </a:stretch>
          </p:blipFill>
          <p:spPr>
            <a:xfrm>
              <a:off x="4104193" y="2156617"/>
              <a:ext cx="426837" cy="101191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51F922B-14F5-D3CD-C54E-220E04334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60109" y="3254568"/>
              <a:ext cx="426837" cy="1011917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51F922B-14F5-D3CD-C54E-220E04334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28137" y="2174431"/>
              <a:ext cx="426837" cy="1011917"/>
            </a:xfrm>
            <a:prstGeom prst="rect">
              <a:avLst/>
            </a:prstGeom>
          </p:spPr>
        </p:pic>
      </p:grpSp>
      <p:cxnSp>
        <p:nvCxnSpPr>
          <p:cNvPr id="20" name="Straight Connector 19"/>
          <p:cNvCxnSpPr/>
          <p:nvPr/>
        </p:nvCxnSpPr>
        <p:spPr>
          <a:xfrm>
            <a:off x="5926741" y="2503796"/>
            <a:ext cx="55744" cy="3958756"/>
          </a:xfrm>
          <a:prstGeom prst="line">
            <a:avLst/>
          </a:prstGeom>
          <a:ln w="38100">
            <a:solidFill>
              <a:srgbClr val="1597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E267082-0336-248F-DD9C-0934E36D564B}"/>
              </a:ext>
            </a:extLst>
          </p:cNvPr>
          <p:cNvGrpSpPr/>
          <p:nvPr/>
        </p:nvGrpSpPr>
        <p:grpSpPr>
          <a:xfrm>
            <a:off x="6660477" y="2503795"/>
            <a:ext cx="2459545" cy="3760099"/>
            <a:chOff x="3017537" y="2156617"/>
            <a:chExt cx="2046893" cy="3207815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7F00F08-A8D9-95C2-24F2-79D58121C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50000"/>
            </a:blip>
            <a:stretch>
              <a:fillRect/>
            </a:stretch>
          </p:blipFill>
          <p:spPr>
            <a:xfrm>
              <a:off x="4104193" y="4317267"/>
              <a:ext cx="426837" cy="101191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1EAB048-F807-D79D-59F3-0797AA347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50000"/>
            </a:blip>
            <a:stretch>
              <a:fillRect/>
            </a:stretch>
          </p:blipFill>
          <p:spPr>
            <a:xfrm>
              <a:off x="4637592" y="4317266"/>
              <a:ext cx="426837" cy="101191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BCBE2A0-F544-8719-0A46-7AA54C2A0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50000"/>
            </a:blip>
            <a:stretch>
              <a:fillRect/>
            </a:stretch>
          </p:blipFill>
          <p:spPr>
            <a:xfrm>
              <a:off x="3037393" y="3244116"/>
              <a:ext cx="426837" cy="101191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0FEFFE4-C318-1F8D-F5A1-53C8FDF14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50000"/>
            </a:blip>
            <a:stretch>
              <a:fillRect/>
            </a:stretch>
          </p:blipFill>
          <p:spPr>
            <a:xfrm>
              <a:off x="4637593" y="3244115"/>
              <a:ext cx="426837" cy="1011917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E536D08-1EAF-C6E6-3F30-4639C5242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50000"/>
            </a:blip>
            <a:stretch>
              <a:fillRect/>
            </a:stretch>
          </p:blipFill>
          <p:spPr>
            <a:xfrm>
              <a:off x="3560109" y="2156619"/>
              <a:ext cx="426837" cy="1011917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B5A32E6-2E20-C084-4067-839085810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50000"/>
            </a:blip>
            <a:stretch>
              <a:fillRect/>
            </a:stretch>
          </p:blipFill>
          <p:spPr>
            <a:xfrm>
              <a:off x="3026709" y="2156618"/>
              <a:ext cx="426837" cy="1011917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D12914B-450C-C830-A5B6-715CC552D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50000"/>
            </a:blip>
            <a:stretch>
              <a:fillRect/>
            </a:stretch>
          </p:blipFill>
          <p:spPr>
            <a:xfrm>
              <a:off x="4637593" y="2156618"/>
              <a:ext cx="426837" cy="101191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726514F-DB91-46C5-E8A1-40F51AE8A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50000"/>
            </a:blip>
            <a:stretch>
              <a:fillRect/>
            </a:stretch>
          </p:blipFill>
          <p:spPr>
            <a:xfrm>
              <a:off x="4104193" y="2156617"/>
              <a:ext cx="426837" cy="101191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51F922B-14F5-D3CD-C54E-220E04334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60109" y="3254568"/>
              <a:ext cx="426837" cy="1011917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7F00F08-A8D9-95C2-24F2-79D58121C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50000"/>
            </a:blip>
            <a:stretch>
              <a:fillRect/>
            </a:stretch>
          </p:blipFill>
          <p:spPr>
            <a:xfrm>
              <a:off x="3017537" y="4310149"/>
              <a:ext cx="426837" cy="1011916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7F00F08-A8D9-95C2-24F2-79D58121C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50000"/>
            </a:blip>
            <a:stretch>
              <a:fillRect/>
            </a:stretch>
          </p:blipFill>
          <p:spPr>
            <a:xfrm>
              <a:off x="3546545" y="4352516"/>
              <a:ext cx="426837" cy="1011916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0FEFFE4-C318-1F8D-F5A1-53C8FDF14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50000"/>
            </a:blip>
            <a:stretch>
              <a:fillRect/>
            </a:stretch>
          </p:blipFill>
          <p:spPr>
            <a:xfrm>
              <a:off x="4104193" y="3222651"/>
              <a:ext cx="426837" cy="1011917"/>
            </a:xfrm>
            <a:prstGeom prst="rect">
              <a:avLst/>
            </a:prstGeom>
          </p:spPr>
        </p:pic>
      </p:grpSp>
      <p:pic>
        <p:nvPicPr>
          <p:cNvPr id="36" name="Picture 18" descr="Product | Green O Farm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035" y="3471901"/>
            <a:ext cx="1622454" cy="167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ទាំងនេះ ជាទំនាក់ទំនងរវាងការចង់ញុំាអាហារ និងកង្វះវីតាមីន - Hello Krupet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56" b="95954" l="4124" r="100000">
                        <a14:foregroundMark x1="8935" y1="50289" x2="8935" y2="50289"/>
                        <a14:foregroundMark x1="12715" y1="58382" x2="12715" y2="58382"/>
                        <a14:foregroundMark x1="16495" y1="63006" x2="16495" y2="63006"/>
                        <a14:foregroundMark x1="18900" y1="63006" x2="18900" y2="63006"/>
                        <a14:foregroundMark x1="18900" y1="58382" x2="18900" y2="58382"/>
                        <a14:foregroundMark x1="13746" y1="53179" x2="13746" y2="53179"/>
                        <a14:foregroundMark x1="25430" y1="63006" x2="25430" y2="63006"/>
                        <a14:foregroundMark x1="35395" y1="64740" x2="35395" y2="64740"/>
                        <a14:foregroundMark x1="37113" y1="67630" x2="37113" y2="67630"/>
                        <a14:foregroundMark x1="59794" y1="73410" x2="59794" y2="73410"/>
                        <a14:foregroundMark x1="71821" y1="76879" x2="71821" y2="76879"/>
                        <a14:foregroundMark x1="79381" y1="78613" x2="79381" y2="78613"/>
                        <a14:foregroundMark x1="83505" y1="76879" x2="83505" y2="76879"/>
                        <a14:foregroundMark x1="88660" y1="65896" x2="88660" y2="65896"/>
                        <a14:foregroundMark x1="85911" y1="80347" x2="85911" y2="80347"/>
                        <a14:foregroundMark x1="86254" y1="73988" x2="86254" y2="73988"/>
                        <a14:foregroundMark x1="89003" y1="69364" x2="89003" y2="69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71" y="3759925"/>
            <a:ext cx="1641723" cy="103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Brace 2"/>
          <p:cNvSpPr/>
          <p:nvPr/>
        </p:nvSpPr>
        <p:spPr>
          <a:xfrm rot="10800000">
            <a:off x="2601918" y="2522136"/>
            <a:ext cx="162627" cy="3887530"/>
          </a:xfrm>
          <a:prstGeom prst="rightBrace">
            <a:avLst>
              <a:gd name="adj1" fmla="val 15360"/>
              <a:gd name="adj2" fmla="val 51143"/>
            </a:avLst>
          </a:prstGeom>
          <a:ln w="19050">
            <a:solidFill>
              <a:srgbClr val="E4AC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Brace 37"/>
          <p:cNvSpPr/>
          <p:nvPr/>
        </p:nvSpPr>
        <p:spPr>
          <a:xfrm>
            <a:off x="9248068" y="2503795"/>
            <a:ext cx="210725" cy="3704494"/>
          </a:xfrm>
          <a:prstGeom prst="rightBrace">
            <a:avLst>
              <a:gd name="adj1" fmla="val 8333"/>
              <a:gd name="adj2" fmla="val 46661"/>
            </a:avLst>
          </a:prstGeom>
          <a:ln w="19050">
            <a:solidFill>
              <a:srgbClr val="EBAD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3291945" y="1848643"/>
            <a:ext cx="1505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Impact</a:t>
            </a:r>
            <a:endParaRPr lang="en-US" sz="24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7184385" y="1873724"/>
            <a:ext cx="1581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211910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8" grpId="0" animBg="1"/>
      <p:bldP spid="39" grpId="0"/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  <a:alpha val="8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olkswagen Car Models | Volkswagen Malays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156" y="2612787"/>
            <a:ext cx="7987760" cy="293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46715" y="741872"/>
            <a:ext cx="731520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You need gas to drive a car, right?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1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  <a:alpha val="8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34286" y="2343051"/>
            <a:ext cx="590843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effectLst>
                  <a:glow>
                    <a:schemeClr val="accent1"/>
                  </a:glow>
                  <a:reflection stA="23000" endPos="43000" dir="5400000" sy="-100000" algn="bl" rotWithShape="0"/>
                </a:effectLst>
              </a:rPr>
              <a:t>THANK YOU?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7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</TotalTime>
  <Words>440</Words>
  <Application>Microsoft Office PowerPoint</Application>
  <PresentationFormat>Widescreen</PresentationFormat>
  <Paragraphs>61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Calibri Light</vt:lpstr>
      <vt:lpstr>DaunPenh</vt:lpstr>
      <vt:lpstr>Open Sans</vt:lpstr>
      <vt:lpstr>Segoe UI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KHLORP.VEAK</dc:creator>
  <cp:lastModifiedBy>KHLORP.VEAK</cp:lastModifiedBy>
  <cp:revision>80</cp:revision>
  <dcterms:created xsi:type="dcterms:W3CDTF">2023-05-23T00:41:28Z</dcterms:created>
  <dcterms:modified xsi:type="dcterms:W3CDTF">2023-05-26T07:41:30Z</dcterms:modified>
</cp:coreProperties>
</file>